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40"/>
  </p:notesMasterIdLst>
  <p:sldIdLst>
    <p:sldId id="256" r:id="rId2"/>
    <p:sldId id="303" r:id="rId3"/>
    <p:sldId id="346" r:id="rId4"/>
    <p:sldId id="332" r:id="rId5"/>
    <p:sldId id="312" r:id="rId6"/>
    <p:sldId id="331" r:id="rId7"/>
    <p:sldId id="324" r:id="rId8"/>
    <p:sldId id="323" r:id="rId9"/>
    <p:sldId id="334" r:id="rId10"/>
    <p:sldId id="333" r:id="rId11"/>
    <p:sldId id="335" r:id="rId12"/>
    <p:sldId id="336" r:id="rId13"/>
    <p:sldId id="337" r:id="rId14"/>
    <p:sldId id="345" r:id="rId15"/>
    <p:sldId id="317" r:id="rId16"/>
    <p:sldId id="313" r:id="rId17"/>
    <p:sldId id="325" r:id="rId18"/>
    <p:sldId id="326" r:id="rId19"/>
    <p:sldId id="307" r:id="rId20"/>
    <p:sldId id="308" r:id="rId21"/>
    <p:sldId id="327" r:id="rId22"/>
    <p:sldId id="347" r:id="rId23"/>
    <p:sldId id="328" r:id="rId24"/>
    <p:sldId id="329" r:id="rId25"/>
    <p:sldId id="338" r:id="rId26"/>
    <p:sldId id="330" r:id="rId27"/>
    <p:sldId id="339" r:id="rId28"/>
    <p:sldId id="340" r:id="rId29"/>
    <p:sldId id="341" r:id="rId30"/>
    <p:sldId id="343" r:id="rId31"/>
    <p:sldId id="344" r:id="rId32"/>
    <p:sldId id="342" r:id="rId33"/>
    <p:sldId id="348" r:id="rId34"/>
    <p:sldId id="349" r:id="rId35"/>
    <p:sldId id="351" r:id="rId36"/>
    <p:sldId id="352" r:id="rId37"/>
    <p:sldId id="353" r:id="rId38"/>
    <p:sldId id="286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72F2BA-FDC2-41F0-93AF-D48B60911387}">
          <p14:sldIdLst>
            <p14:sldId id="256"/>
            <p14:sldId id="303"/>
            <p14:sldId id="346"/>
            <p14:sldId id="332"/>
          </p14:sldIdLst>
        </p14:section>
        <p14:section name="Esophagus" id="{8C602874-43EB-41CE-A4A7-7AE6A26D5302}">
          <p14:sldIdLst>
            <p14:sldId id="312"/>
            <p14:sldId id="331"/>
            <p14:sldId id="324"/>
            <p14:sldId id="323"/>
            <p14:sldId id="334"/>
            <p14:sldId id="333"/>
            <p14:sldId id="335"/>
            <p14:sldId id="336"/>
            <p14:sldId id="337"/>
            <p14:sldId id="345"/>
          </p14:sldIdLst>
        </p14:section>
        <p14:section name="Stomach" id="{EF21B859-C095-4B78-B260-113B41EC646A}">
          <p14:sldIdLst>
            <p14:sldId id="317"/>
            <p14:sldId id="313"/>
            <p14:sldId id="325"/>
            <p14:sldId id="326"/>
          </p14:sldIdLst>
        </p14:section>
        <p14:section name="Small intestine" id="{EC82A3AB-CA5D-45B7-9198-D2B26C746237}">
          <p14:sldIdLst>
            <p14:sldId id="307"/>
            <p14:sldId id="308"/>
            <p14:sldId id="327"/>
            <p14:sldId id="347"/>
            <p14:sldId id="328"/>
          </p14:sldIdLst>
        </p14:section>
        <p14:section name="Large intestine" id="{70FFD6C3-374D-41FD-A596-6DD4A0634CBD}">
          <p14:sldIdLst>
            <p14:sldId id="329"/>
            <p14:sldId id="338"/>
            <p14:sldId id="330"/>
            <p14:sldId id="339"/>
          </p14:sldIdLst>
        </p14:section>
        <p14:section name="Ovary" id="{1FE374D4-710C-41C8-8542-C18F3C2B6D0D}">
          <p14:sldIdLst>
            <p14:sldId id="340"/>
            <p14:sldId id="341"/>
            <p14:sldId id="343"/>
            <p14:sldId id="344"/>
            <p14:sldId id="342"/>
          </p14:sldIdLst>
        </p14:section>
        <p14:section name="module" id="{EEEB28A7-8FEB-4FB4-B9AD-93F5F11A1D4E}">
          <p14:sldIdLst>
            <p14:sldId id="348"/>
            <p14:sldId id="349"/>
            <p14:sldId id="351"/>
            <p14:sldId id="352"/>
            <p14:sldId id="353"/>
          </p14:sldIdLst>
        </p14:section>
        <p14:section name="无标题节" id="{F830DE74-C429-46D1-9EAB-1A7A7F3F8885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D15"/>
    <a:srgbClr val="F69161"/>
    <a:srgbClr val="FED2D2"/>
    <a:srgbClr val="F564E3"/>
    <a:srgbClr val="00BA38"/>
    <a:srgbClr val="00BFC4"/>
    <a:srgbClr val="B79F00"/>
    <a:srgbClr val="619CFF"/>
    <a:srgbClr val="F8766D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850" autoAdjust="0"/>
  </p:normalViewPr>
  <p:slideViewPr>
    <p:cSldViewPr snapToGrid="0">
      <p:cViewPr varScale="1">
        <p:scale>
          <a:sx n="102" d="100"/>
          <a:sy n="102" d="100"/>
        </p:scale>
        <p:origin x="19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uterus_818872#term=ovary&amp;page=1&amp;position=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einatlas.org/ENSG00000171346-KRT15/tissu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大家好，今天我总结一下目前的一些进展。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 target genes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27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 target genes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43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Ovary: </a:t>
            </a:r>
            <a:r>
              <a:rPr lang="en-US" altLang="zh-CN" dirty="0">
                <a:hlinkClick r:id="rId3"/>
              </a:rPr>
              <a:t>https://www.flaticon.com/free-icon/uterus_818872#term=ovary&amp;page=1&amp;position=5</a:t>
            </a:r>
            <a:endParaRPr lang="en-US" altLang="zh-CN" dirty="0"/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5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78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esophagus express a variety of keratin </a:t>
            </a:r>
            <a:r>
              <a:rPr lang="zh-CN" altLang="en-US" dirty="0"/>
              <a:t>角蛋白 </a:t>
            </a:r>
            <a:r>
              <a:rPr lang="en-US" altLang="zh-CN" dirty="0"/>
              <a:t>intermediate filaments proteins whose function is to provide structural integrity between the cells. Among structural proteins, Keratin 4 (KRT4), -6 (KRT6A, KRT6B and KRT6C) -13 (KRT13) showed high enrichment together with the calcium-binding proteins S100A14. KRT13 is primarily expressed in the mucosal epithelia</a:t>
            </a:r>
          </a:p>
          <a:p>
            <a:r>
              <a:rPr lang="en-US" altLang="zh-CN" dirty="0"/>
              <a:t>https://www.proteinatlas.org/images/30877/142302_B_4_1_val_selected.jpg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type I cytokeratin 15 (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KRT15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important for the structural integrity of epithelial cells.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KRT15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group enriched in esophagus, skin and breast.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264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Lumican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基膜聚糖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may regulate collagen fibril organization and circumferential growth, corneal transparency, and epithelial cell migration and tissue repair.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0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 target genes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9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 target genes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85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single-cell transcriptome landscape across human tissues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4/17/2019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F8512C-0114-44B5-8F79-AD39D0A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7" t="5573" r="3615" b="7869"/>
          <a:stretch/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transcriptional regulatory network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2FDD0-0D28-4D1E-A003-E9A90101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0" y="4691665"/>
            <a:ext cx="1509680" cy="1509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F22A30-A53B-41C4-8D8A-1E9ACE90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820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CB4794-CB4F-4203-AA67-C0FF52B9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74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TFs don’t capture the pattern of the whole transcriptome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D7E8F0-1C6E-4A72-8BA5-A5BFEE25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1" y="1260000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E35B24-A758-42A1-AB90-6FA5A5C11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C8A806-A9CF-4FA7-9B9E-F3D092F3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8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TFs don’t capture the pattern of the whole transcriptome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3E3D04-E6B1-4754-881D-3257315D0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19" y="1260000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4EBBC2-6A0F-45DC-9F8B-FE253EE8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DC75B2-5D8E-4CE6-AE67-F3ECA2C6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03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two modes of transcriptional regulation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858E35-ADD7-4AE3-A729-5020C682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2" y="1260000"/>
            <a:ext cx="3600000" cy="36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CDDD33-5DE3-4B8B-8FA1-A1B2D3F28748}"/>
              </a:ext>
            </a:extLst>
          </p:cNvPr>
          <p:cNvSpPr txBox="1"/>
          <p:nvPr/>
        </p:nvSpPr>
        <p:spPr>
          <a:xfrm rot="16200000">
            <a:off x="-1448456" y="2890723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Transcription factors</a:t>
            </a:r>
            <a:endParaRPr lang="zh-CN" altLang="en-US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1C3E31-036B-4FCF-846A-3843E447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1A1531-5514-40DB-BED1-D298E34D2D01}"/>
              </a:ext>
            </a:extLst>
          </p:cNvPr>
          <p:cNvGrpSpPr/>
          <p:nvPr/>
        </p:nvGrpSpPr>
        <p:grpSpPr>
          <a:xfrm>
            <a:off x="4718116" y="1956062"/>
            <a:ext cx="1168924" cy="1501030"/>
            <a:chOff x="4718116" y="1956062"/>
            <a:chExt cx="1168924" cy="150103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7B81815-73B4-4DA9-8650-31A512C4E4AA}"/>
                </a:ext>
              </a:extLst>
            </p:cNvPr>
            <p:cNvSpPr/>
            <p:nvPr/>
          </p:nvSpPr>
          <p:spPr>
            <a:xfrm>
              <a:off x="4718116" y="1956062"/>
              <a:ext cx="499620" cy="3676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D6AA1B-9E96-4351-AF31-1718B57E5C8A}"/>
                </a:ext>
              </a:extLst>
            </p:cNvPr>
            <p:cNvSpPr/>
            <p:nvPr/>
          </p:nvSpPr>
          <p:spPr>
            <a:xfrm>
              <a:off x="5387420" y="1956062"/>
              <a:ext cx="499620" cy="3676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088623-B54A-4990-940E-FD88F3B18B5D}"/>
                </a:ext>
              </a:extLst>
            </p:cNvPr>
            <p:cNvSpPr/>
            <p:nvPr/>
          </p:nvSpPr>
          <p:spPr>
            <a:xfrm>
              <a:off x="4718116" y="3299381"/>
              <a:ext cx="499620" cy="157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2E5AA1B-8051-4FB1-81F3-D0BE261209C3}"/>
                </a:ext>
              </a:extLst>
            </p:cNvPr>
            <p:cNvSpPr/>
            <p:nvPr/>
          </p:nvSpPr>
          <p:spPr>
            <a:xfrm>
              <a:off x="5387420" y="3299381"/>
              <a:ext cx="499620" cy="157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D6D739-0271-4DCD-B41A-9711EB73C3F3}"/>
              </a:ext>
            </a:extLst>
          </p:cNvPr>
          <p:cNvGrpSpPr/>
          <p:nvPr/>
        </p:nvGrpSpPr>
        <p:grpSpPr>
          <a:xfrm>
            <a:off x="6962968" y="1956062"/>
            <a:ext cx="1168924" cy="1501030"/>
            <a:chOff x="6914561" y="1956062"/>
            <a:chExt cx="1168924" cy="150103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5C51DE-93E5-4F37-ABD5-2A5C7F4D83EE}"/>
                </a:ext>
              </a:extLst>
            </p:cNvPr>
            <p:cNvSpPr/>
            <p:nvPr/>
          </p:nvSpPr>
          <p:spPr>
            <a:xfrm>
              <a:off x="6914561" y="1956062"/>
              <a:ext cx="499620" cy="3676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1019CAD-A30F-4564-A730-BB65F7A6B74F}"/>
                </a:ext>
              </a:extLst>
            </p:cNvPr>
            <p:cNvSpPr/>
            <p:nvPr/>
          </p:nvSpPr>
          <p:spPr>
            <a:xfrm>
              <a:off x="7583865" y="1956062"/>
              <a:ext cx="499620" cy="3676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A7086E7-5420-4299-9925-84A1B20596FD}"/>
                </a:ext>
              </a:extLst>
            </p:cNvPr>
            <p:cNvSpPr/>
            <p:nvPr/>
          </p:nvSpPr>
          <p:spPr>
            <a:xfrm>
              <a:off x="6914561" y="3299381"/>
              <a:ext cx="499620" cy="157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BFDF3D8-E5B4-42E9-B3FC-2C40FB4897A5}"/>
                </a:ext>
              </a:extLst>
            </p:cNvPr>
            <p:cNvSpPr/>
            <p:nvPr/>
          </p:nvSpPr>
          <p:spPr>
            <a:xfrm>
              <a:off x="7583865" y="3299381"/>
              <a:ext cx="499620" cy="157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189F98E-33BB-4093-B338-9C4CA53664D5}"/>
              </a:ext>
            </a:extLst>
          </p:cNvPr>
          <p:cNvSpPr txBox="1"/>
          <p:nvPr/>
        </p:nvSpPr>
        <p:spPr>
          <a:xfrm>
            <a:off x="4718116" y="1395171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Divergent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F8CA51-4A5E-40D6-9D48-DA2BA81C37E9}"/>
              </a:ext>
            </a:extLst>
          </p:cNvPr>
          <p:cNvSpPr txBox="1"/>
          <p:nvPr/>
        </p:nvSpPr>
        <p:spPr>
          <a:xfrm>
            <a:off x="6913478" y="1395171"/>
            <a:ext cx="12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Convergent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CF57F24-12FE-48B6-8C02-FE5C4B934A4F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4967926" y="2323707"/>
            <a:ext cx="0" cy="97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9F9BC5A-CFE4-4012-8E09-3FDA18759680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4967926" y="2323707"/>
            <a:ext cx="669304" cy="97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51CA69E-F3A3-49EA-BF5A-3CDF6A0BE50C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12778" y="2323707"/>
            <a:ext cx="0" cy="97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A164D73-71F3-4BD5-93CA-339826C9BD99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212778" y="2323707"/>
            <a:ext cx="669304" cy="97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4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47EE1DF-CDC3-40F5-92A5-A315B620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2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Spatial trajectory (epithelial-mesenchymal)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67D332-54BD-4FB3-BB83-8C2823260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304EA8-BD15-4EBD-AC31-D1342D00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1033757"/>
            <a:ext cx="4320000" cy="43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1CDB98-F8B6-4B4E-935E-7EADFDC4A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5" t="13997" b="24206"/>
          <a:stretch/>
        </p:blipFill>
        <p:spPr>
          <a:xfrm>
            <a:off x="1042812" y="3273013"/>
            <a:ext cx="1572020" cy="1112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ADC6CA-CDAF-4CBA-9558-2E93DF47C38F}"/>
              </a:ext>
            </a:extLst>
          </p:cNvPr>
          <p:cNvSpPr/>
          <p:nvPr/>
        </p:nvSpPr>
        <p:spPr>
          <a:xfrm>
            <a:off x="5458119" y="4860000"/>
            <a:ext cx="3160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Epithelial    &lt;-&gt;    Mesenchymal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BD97630-D022-4675-9288-0B25929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C78919-99B5-4C13-817B-CD8E844D014D}"/>
              </a:ext>
            </a:extLst>
          </p:cNvPr>
          <p:cNvSpPr txBox="1"/>
          <p:nvPr/>
        </p:nvSpPr>
        <p:spPr>
          <a:xfrm>
            <a:off x="520821" y="5353757"/>
            <a:ext cx="76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ZEB2 and TP63: The regulators of the epithelial-mesenchymal transition (EMT)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7C185D-984B-4E25-8912-982184262DB6}"/>
              </a:ext>
            </a:extLst>
          </p:cNvPr>
          <p:cNvSpPr txBox="1"/>
          <p:nvPr/>
        </p:nvSpPr>
        <p:spPr>
          <a:xfrm>
            <a:off x="520819" y="6421717"/>
            <a:ext cx="8425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Vandewalle</a:t>
            </a:r>
            <a:r>
              <a:rPr lang="en-US" altLang="zh-CN" sz="1600" dirty="0"/>
              <a:t> C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en-US" altLang="zh-CN" sz="1600" i="1" dirty="0"/>
              <a:t>Nucleic Acids Res.</a:t>
            </a:r>
            <a:r>
              <a:rPr lang="en-US" altLang="zh-CN" sz="1600" dirty="0"/>
              <a:t>, 2005; Yoh KE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pl-PL" altLang="zh-CN" sz="1600" i="1" dirty="0"/>
              <a:t>Proc Natl Acad Sci U S A</a:t>
            </a:r>
            <a:r>
              <a:rPr lang="pl-PL" altLang="zh-CN" sz="1600" dirty="0"/>
              <a:t>. 2016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057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4AB625-32C5-44C0-9309-1BD2603D9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Stomach (</a:t>
            </a:r>
            <a:r>
              <a:rPr lang="zh-CN" altLang="en-US" dirty="0"/>
              <a:t>胃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6800" y="6421717"/>
            <a:ext cx="83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stomach diagram chart is downloaded from https://courses.lumenlearning.com.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6559E3-0C1E-43E5-BA04-D6DE8308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0" y="1260000"/>
            <a:ext cx="3600000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254C01-CACE-4C90-BB70-5EEF6BE494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t="1633" r="12812" b="11065"/>
          <a:stretch/>
        </p:blipFill>
        <p:spPr>
          <a:xfrm>
            <a:off x="6085077" y="4860000"/>
            <a:ext cx="1471485" cy="144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CA5116-5B72-4CC8-9B7A-DC93EECE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3A4910-959B-4083-800B-19758EB73CE5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10 cell types for 1983 cells.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54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Expression of signature genes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596297" y="6058095"/>
            <a:ext cx="97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EPCAM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DFE63-F169-4281-9E64-A88B7746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6F08FF-3A49-4C22-B064-6DDD8B6E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1026" name="Picture 2" descr="https://www.proteinatlas.org/images/26761/56010_A_6_1_medium.jpg">
            <a:extLst>
              <a:ext uri="{FF2B5EF4-FFF2-40B4-BE49-F238E27FC236}">
                <a16:creationId xmlns:a16="http://schemas.microsoft.com/office/drawing/2014/main" id="{9F040652-D5B0-4ABE-9FBD-89813ACE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18" y="5040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56EE29-20B7-4820-8C09-8931A0C4A72B}"/>
              </a:ext>
            </a:extLst>
          </p:cNvPr>
          <p:cNvSpPr txBox="1"/>
          <p:nvPr/>
        </p:nvSpPr>
        <p:spPr>
          <a:xfrm>
            <a:off x="520820" y="6421717"/>
            <a:ext cx="441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staining figure was downloaded from HPA.</a:t>
            </a:r>
            <a:endParaRPr lang="zh-CN" altLang="en-US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CA610F-C3D8-4A55-B0F3-C135FC8F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0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of cell types in the previous work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B202E5-E0A0-4BCD-BB62-3D3F4381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C8626A-6E93-4335-85E6-B10B2AE8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462BD0-5F09-44BF-B4B8-6D256D1A3B23}"/>
              </a:ext>
            </a:extLst>
          </p:cNvPr>
          <p:cNvSpPr txBox="1"/>
          <p:nvPr/>
        </p:nvSpPr>
        <p:spPr>
          <a:xfrm>
            <a:off x="520820" y="6421717"/>
            <a:ext cx="441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Gao S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en-US" altLang="zh-CN" sz="1600" i="1" dirty="0"/>
              <a:t>Nat Cell Biol</a:t>
            </a:r>
            <a:r>
              <a:rPr lang="en-US" altLang="zh-CN" sz="1600" dirty="0"/>
              <a:t>, 2018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695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composition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680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PROM1</a:t>
            </a:r>
            <a:r>
              <a:rPr lang="en-US" altLang="zh-CN" baseline="30000" dirty="0"/>
              <a:t>+</a:t>
            </a:r>
            <a:r>
              <a:rPr lang="en-US" altLang="zh-CN" dirty="0"/>
              <a:t> cells are the major cells in stomach.</a:t>
            </a:r>
          </a:p>
          <a:p>
            <a:r>
              <a:rPr lang="en-US" altLang="zh-CN" dirty="0"/>
              <a:t>Different cell types showed distinct distribution in stomach regions.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8162F3-E52D-47BC-B3AA-DFF0F38F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0EA26D-ED19-46DB-A748-41BF771E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B5EB5F-B349-433E-96E7-8A5320F9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Small intestine (SI) (</a:t>
            </a:r>
            <a:r>
              <a:rPr lang="zh-CN" altLang="en-US" dirty="0"/>
              <a:t>小肠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715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Most of the enterocytes are derived from the upper segment of SI.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51ED48-5CD2-483C-A71A-DE84E244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61C9A9-A6E3-4D17-8897-D9041B83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34C489-E0BE-4700-96D3-3B5FCCD9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0C1ADB-68BB-4C48-8A43-BA78A6FA0679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16 cell types for 2235 cells.</a:t>
            </a:r>
            <a:endParaRPr lang="zh-CN" altLang="en-US" dirty="0"/>
          </a:p>
        </p:txBody>
      </p:sp>
      <p:pic>
        <p:nvPicPr>
          <p:cNvPr id="8" name="图形 7" descr="问题">
            <a:extLst>
              <a:ext uri="{FF2B5EF4-FFF2-40B4-BE49-F238E27FC236}">
                <a16:creationId xmlns:a16="http://schemas.microsoft.com/office/drawing/2014/main" id="{C6C9CD47-AF78-4469-86DC-3262861F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33" y="5002082"/>
            <a:ext cx="445167" cy="4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C1576-F978-4761-95C1-1467518387B4}"/>
              </a:ext>
            </a:extLst>
          </p:cNvPr>
          <p:cNvSpPr txBox="1"/>
          <p:nvPr/>
        </p:nvSpPr>
        <p:spPr>
          <a:xfrm>
            <a:off x="516800" y="1206631"/>
            <a:ext cx="783534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Tissues (esophagus, stomach, small intestine, large intestine and ovary)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Cell type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Cell type composition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Common regulators for each cell type / Gene regulatory network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Trajectory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System level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The cell composition along the digestive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The difference between the same cell type across tissues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2F226B-A713-47D3-AB24-3BEF2E5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Expression of signature genes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78AB2-836F-4D77-88DB-A3C73C36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EB9ECB-FA2A-4C4E-AF38-20F75E9F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2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21023-CDF1-4AA0-9241-CD666AF5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8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798F8A6-DB65-49C9-8610-88DA4D4D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of small intestine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7EBC72-A50C-4B76-80D5-E9A57723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4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of cell types in the previous work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970005-169F-4E29-BCA7-563FB34B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7EBC72-A50C-4B76-80D5-E9A57723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A9A36-15F7-4B69-8284-6A757F5BD6D9}"/>
              </a:ext>
            </a:extLst>
          </p:cNvPr>
          <p:cNvSpPr txBox="1"/>
          <p:nvPr/>
        </p:nvSpPr>
        <p:spPr>
          <a:xfrm>
            <a:off x="520820" y="6421717"/>
            <a:ext cx="441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Gao S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en-US" altLang="zh-CN" sz="1600" i="1" dirty="0"/>
              <a:t>Nat Cell Biol</a:t>
            </a:r>
            <a:r>
              <a:rPr lang="en-US" altLang="zh-CN" sz="1600" dirty="0"/>
              <a:t>, 2018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604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composition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E4E28C-1F4C-40AD-BB2B-6B5164A8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F1B739-E6CF-4DA1-99C1-5E33C95C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0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B62695-DC21-401F-AA81-EE36E898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2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 Large intestine (LI) (</a:t>
            </a:r>
            <a:r>
              <a:rPr lang="zh-CN" altLang="en-US" dirty="0"/>
              <a:t>大肠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9245C8-D5F3-40B9-AC88-5D6736E7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1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995A00-76A4-4B56-87C1-AE9C9F49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11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7A10E6C-5AEF-4C99-95C7-0B7F8EE5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Expression of signature genes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FB7FBE-8811-494C-8AF0-31B2D3BD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4C7DF1-A25F-4502-B389-9757B8BB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15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E96450-82FE-4A6E-9CC7-0C4DECC3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composition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1EAE21-BA1A-4820-8F9D-D39FF2D7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34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of cell types in the previous work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F3CDDF-47BD-48F5-9A35-D6C8A19B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5B17D6-37A7-4023-8AEE-3CC08517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39F31A-A5AD-4063-AA84-68533D603925}"/>
              </a:ext>
            </a:extLst>
          </p:cNvPr>
          <p:cNvSpPr txBox="1"/>
          <p:nvPr/>
        </p:nvSpPr>
        <p:spPr>
          <a:xfrm>
            <a:off x="520820" y="6421717"/>
            <a:ext cx="441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Gao S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en-US" altLang="zh-CN" sz="1600" i="1" dirty="0"/>
              <a:t>Nat Cell Biol</a:t>
            </a:r>
            <a:r>
              <a:rPr lang="en-US" altLang="zh-CN" sz="1600" dirty="0"/>
              <a:t>, 2018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148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3F5ED6-39B0-4299-971B-767673D3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Ovary (</a:t>
            </a:r>
            <a:r>
              <a:rPr lang="zh-CN" altLang="en-US" dirty="0"/>
              <a:t>卵巢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5040000"/>
            <a:ext cx="575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Most of the KIT</a:t>
            </a:r>
            <a:r>
              <a:rPr lang="en-US" altLang="zh-CN" baseline="30000" dirty="0"/>
              <a:t>+</a:t>
            </a:r>
            <a:r>
              <a:rPr lang="en-US" altLang="zh-CN" dirty="0"/>
              <a:t> cells showed very low KIT expression.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969335-DFAA-4B7A-9D7B-8CF2255D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0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80AA37-4DB4-4729-87EC-9E55B9D8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图形 6" descr="问题">
            <a:extLst>
              <a:ext uri="{FF2B5EF4-FFF2-40B4-BE49-F238E27FC236}">
                <a16:creationId xmlns:a16="http://schemas.microsoft.com/office/drawing/2014/main" id="{00E5B3B5-44A6-4F7F-9282-3FC5CFEC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3" y="5002082"/>
            <a:ext cx="445167" cy="4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8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Expression of signature genes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F5EE64-DBA5-4EE6-AB56-E8AFD8E1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BBBF66-5F88-408C-84C7-90E691E1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81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48FEE9-4317-4807-B3BB-34A3D105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5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Single-cell sequencing for the human tissues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3004808" y="2057224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590863" y="2057224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6800" y="6421717"/>
            <a:ext cx="373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diagram was modified from Wikipedia.</a:t>
            </a:r>
            <a:endParaRPr lang="zh-CN" altLang="en-US" sz="16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512905" y="1890344"/>
            <a:ext cx="896271" cy="640704"/>
            <a:chOff x="3659083" y="2581391"/>
            <a:chExt cx="1260000" cy="900718"/>
          </a:xfrm>
        </p:grpSpPr>
        <p:pic>
          <p:nvPicPr>
            <p:cNvPr id="13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959541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770466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581391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21" y="1130696"/>
            <a:ext cx="2160000" cy="2160000"/>
          </a:xfrm>
          <a:prstGeom prst="rect">
            <a:avLst/>
          </a:prstGeom>
        </p:spPr>
      </p:pic>
      <p:pic>
        <p:nvPicPr>
          <p:cNvPr id="8" name="Picture 2" descr="https://coursesandconferences.wellcomegenomecampus.org/wp-content/uploads/2018/08/NGS-460x46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4" y="18506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5974239" y="2057224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F1BFB0-990E-4301-8F69-824449031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1" t="28122"/>
          <a:stretch/>
        </p:blipFill>
        <p:spPr>
          <a:xfrm>
            <a:off x="410254" y="916888"/>
            <a:ext cx="2467972" cy="25876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D76922-834A-47B6-9B71-AEA531618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698" y="3098282"/>
            <a:ext cx="3824330" cy="318694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9C72FF-9A55-4AA0-92EE-01670F5A53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22" y="2889000"/>
            <a:ext cx="576000" cy="576000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C76E3A-4A1C-4166-BE41-4668BE512A21}"/>
              </a:ext>
            </a:extLst>
          </p:cNvPr>
          <p:cNvCxnSpPr/>
          <p:nvPr/>
        </p:nvCxnSpPr>
        <p:spPr>
          <a:xfrm>
            <a:off x="1838227" y="3098282"/>
            <a:ext cx="433633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40CA155-1727-43E5-9F05-BA54C782169C}"/>
              </a:ext>
            </a:extLst>
          </p:cNvPr>
          <p:cNvSpPr txBox="1"/>
          <p:nvPr/>
        </p:nvSpPr>
        <p:spPr>
          <a:xfrm>
            <a:off x="2233543" y="3005949"/>
            <a:ext cx="4504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rgbClr val="F15D15"/>
                </a:solidFill>
              </a:rPr>
              <a:t>Ovary</a:t>
            </a:r>
            <a:endParaRPr lang="zh-CN" altLang="en-US" sz="600" dirty="0">
              <a:solidFill>
                <a:srgbClr val="F15D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44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Heterogeneity in cell cycle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041CF4-6EEA-41E1-B67F-BA5F868A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128BAA-101F-45E3-A2EF-E897FCDB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46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6250F8-8A81-4F09-A21F-FE25A93B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composition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5A55E-9552-4E72-886B-9D9AAEB0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82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3632CC-715E-4492-9F60-E975A9ED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2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of cell types in the previous work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64870A-85ED-45BB-BCF2-8134BB9D1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2DE275-E12D-4773-9876-F20A66DA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734CD1-4D18-49FE-A903-A6DDC9CE4340}"/>
              </a:ext>
            </a:extLst>
          </p:cNvPr>
          <p:cNvSpPr txBox="1"/>
          <p:nvPr/>
        </p:nvSpPr>
        <p:spPr>
          <a:xfrm>
            <a:off x="520820" y="6421717"/>
            <a:ext cx="441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Li L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en-US" altLang="zh-CN" sz="1600" i="1" dirty="0"/>
              <a:t>Cell Stem Cell</a:t>
            </a:r>
            <a:r>
              <a:rPr lang="en-US" altLang="zh-CN" sz="1600" dirty="0"/>
              <a:t>, 2017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866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0E72BE-73DE-45A7-B3E3-63DA9156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A61A24-FA3B-46D3-B0E9-F1C4A35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robustness of module identification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47B3E6-F9AC-4218-9015-DF9B5E74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999000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51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A5A697-05AF-4C34-B2C2-A408729E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999000"/>
            <a:ext cx="6480000" cy="486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0E72BE-73DE-45A7-B3E3-63DA9156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A61A24-FA3B-46D3-B0E9-F1C4A35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robustness of module identification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734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0E72BE-73DE-45A7-B3E3-63DA9156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A61A24-FA3B-46D3-B0E9-F1C4A35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identification in PROM1</a:t>
            </a:r>
            <a:r>
              <a:rPr lang="en-US" altLang="zh-CN" baseline="30000" dirty="0"/>
              <a:t>+</a:t>
            </a:r>
            <a:r>
              <a:rPr lang="en-US" altLang="zh-CN" dirty="0"/>
              <a:t> cells in stomach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B7FBB3-91C4-469C-9B6F-2EB4222A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0E72BE-73DE-45A7-B3E3-63DA9156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A61A24-FA3B-46D3-B0E9-F1C4A35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identification in PROM1</a:t>
            </a:r>
            <a:r>
              <a:rPr lang="en-US" altLang="zh-CN" baseline="30000" dirty="0"/>
              <a:t>+</a:t>
            </a:r>
            <a:r>
              <a:rPr lang="en-US" altLang="zh-CN" dirty="0"/>
              <a:t> cells in stomach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4AD58-1961-4CFD-8D8A-14A09AB6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9000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334151-52E6-492F-916C-9152DD62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81" y="1269000"/>
            <a:ext cx="3600000" cy="3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C371EF-A41A-4480-900B-FAAD490E2BFA}"/>
              </a:ext>
            </a:extLst>
          </p:cNvPr>
          <p:cNvSpPr/>
          <p:nvPr/>
        </p:nvSpPr>
        <p:spPr>
          <a:xfrm>
            <a:off x="5023181" y="4869000"/>
            <a:ext cx="321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extracellular matrix organization</a:t>
            </a:r>
          </a:p>
          <a:p>
            <a:pPr algn="ctr"/>
            <a:r>
              <a:rPr lang="en-US" altLang="zh-CN" dirty="0"/>
              <a:t>P &lt; 8.96E-10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52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0E72BE-73DE-45A7-B3E3-63DA9156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A61A24-FA3B-46D3-B0E9-F1C4A35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identification in PROM1</a:t>
            </a:r>
            <a:r>
              <a:rPr lang="en-US" altLang="zh-CN" baseline="30000" dirty="0"/>
              <a:t>+</a:t>
            </a:r>
            <a:r>
              <a:rPr lang="en-US" altLang="zh-CN" dirty="0"/>
              <a:t> cells in stomach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3068E3-0537-4928-BE2D-D931CDB4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9" y="1269000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2F2C7-3FD8-4C9A-9367-D4FCE704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83" y="1269000"/>
            <a:ext cx="3600000" cy="3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BC5EA0-B716-4E36-BC98-53A3F994EEA0}"/>
              </a:ext>
            </a:extLst>
          </p:cNvPr>
          <p:cNvSpPr/>
          <p:nvPr/>
        </p:nvSpPr>
        <p:spPr>
          <a:xfrm>
            <a:off x="520817" y="4869000"/>
            <a:ext cx="321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extracellular matrix organization</a:t>
            </a:r>
          </a:p>
          <a:p>
            <a:pPr algn="ctr"/>
            <a:r>
              <a:rPr lang="en-US" altLang="zh-CN" dirty="0"/>
              <a:t>P &lt; 3.55E-03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398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Quality control (QC) of cells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F0B2C-CC1C-44E4-A634-D4311E8C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9" y="1448668"/>
            <a:ext cx="3840000" cy="288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B23B4E-D3EF-47AA-ABFE-3F5F5FFA2086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66.10% (5,442 / 8,232) of cells passed the filtering process.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856209-278A-4F45-949A-67B466A33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36" y="1448668"/>
            <a:ext cx="4114285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13953-4E68-42B2-B95D-1F38A19B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4BE002-58EF-4219-8461-AF7DB455EE69}"/>
              </a:ext>
            </a:extLst>
          </p:cNvPr>
          <p:cNvSpPr txBox="1"/>
          <p:nvPr/>
        </p:nvSpPr>
        <p:spPr>
          <a:xfrm>
            <a:off x="520820" y="5040000"/>
            <a:ext cx="727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5,442 cells after QC:</a:t>
            </a:r>
          </a:p>
          <a:p>
            <a:r>
              <a:rPr lang="en-US" altLang="zh-CN" dirty="0"/>
              <a:t>2.03 million clean reads, 3,970 detected genes and 21,792 UMIs.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4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Esophagus (</a:t>
            </a:r>
            <a:r>
              <a:rPr lang="zh-CN" altLang="en-US" dirty="0"/>
              <a:t>食道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5040000"/>
            <a:ext cx="727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Cells were grouped by known epithelial and mesenchymal markers.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F3691E-AED3-473B-85D3-401B9ED8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0" y="1260000"/>
            <a:ext cx="3600000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8A10C6-EF52-4A33-857A-79209459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67091E-3F93-451A-BB27-D2DD0585C899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11 cell types for 753 cells.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355989-2556-4036-AFC7-343CD720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4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Expression of signature genes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4EC8E8-2536-47F2-9112-3964D081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pic>
        <p:nvPicPr>
          <p:cNvPr id="1026" name="Picture 2" descr="https://www.proteinatlas.org/images/30877/142302_B_4_1_val_selected.jpg">
            <a:extLst>
              <a:ext uri="{FF2B5EF4-FFF2-40B4-BE49-F238E27FC236}">
                <a16:creationId xmlns:a16="http://schemas.microsoft.com/office/drawing/2014/main" id="{44BDED46-8DDC-4AE2-B1E8-25971A94E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99" y="12600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41FF65-6A1E-453D-AC9D-ECEFF5E8DE6D}"/>
              </a:ext>
            </a:extLst>
          </p:cNvPr>
          <p:cNvSpPr txBox="1"/>
          <p:nvPr/>
        </p:nvSpPr>
        <p:spPr>
          <a:xfrm>
            <a:off x="5314593" y="2598851"/>
            <a:ext cx="848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KRT13</a:t>
            </a:r>
            <a:endParaRPr lang="zh-CN" altLang="en-US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6A8901-7A63-4A85-B1A2-6BCD7B277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25670"/>
          <a:stretch/>
        </p:blipFill>
        <p:spPr bwMode="auto">
          <a:xfrm>
            <a:off x="7356778" y="1260000"/>
            <a:ext cx="126404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1A602A-885B-4379-A184-AB01841EB0D7}"/>
              </a:ext>
            </a:extLst>
          </p:cNvPr>
          <p:cNvSpPr txBox="1"/>
          <p:nvPr/>
        </p:nvSpPr>
        <p:spPr>
          <a:xfrm>
            <a:off x="7562572" y="2598851"/>
            <a:ext cx="848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KRT15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488738-A501-44D4-B2E4-49102C107D67}"/>
              </a:ext>
            </a:extLst>
          </p:cNvPr>
          <p:cNvSpPr/>
          <p:nvPr/>
        </p:nvSpPr>
        <p:spPr>
          <a:xfrm>
            <a:off x="5108799" y="3013533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0124C6-147D-406C-8E84-31EE4F85B816}"/>
              </a:ext>
            </a:extLst>
          </p:cNvPr>
          <p:cNvSpPr txBox="1"/>
          <p:nvPr/>
        </p:nvSpPr>
        <p:spPr>
          <a:xfrm>
            <a:off x="5314593" y="4349661"/>
            <a:ext cx="848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KIT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E69A-6B24-48B3-900C-4F621022A383}"/>
              </a:ext>
            </a:extLst>
          </p:cNvPr>
          <p:cNvSpPr/>
          <p:nvPr/>
        </p:nvSpPr>
        <p:spPr>
          <a:xfrm>
            <a:off x="7356778" y="3016257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930B55-84C0-4620-9ECA-1312D75ECFCA}"/>
              </a:ext>
            </a:extLst>
          </p:cNvPr>
          <p:cNvSpPr txBox="1"/>
          <p:nvPr/>
        </p:nvSpPr>
        <p:spPr>
          <a:xfrm>
            <a:off x="7562572" y="4349661"/>
            <a:ext cx="848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PLP1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E406C8-613F-4C95-8CD6-E9135E9C5087}"/>
              </a:ext>
            </a:extLst>
          </p:cNvPr>
          <p:cNvSpPr txBox="1"/>
          <p:nvPr/>
        </p:nvSpPr>
        <p:spPr>
          <a:xfrm>
            <a:off x="523180" y="4860000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Top 5 genes for each cluster were shown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14A613-B4B3-4DA5-83C7-FCB3CB2EBBA2}"/>
              </a:ext>
            </a:extLst>
          </p:cNvPr>
          <p:cNvSpPr txBox="1"/>
          <p:nvPr/>
        </p:nvSpPr>
        <p:spPr>
          <a:xfrm>
            <a:off x="520820" y="6421717"/>
            <a:ext cx="441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staining figures were downloaded from HPA.</a:t>
            </a:r>
            <a:endParaRPr lang="zh-CN" altLang="en-US" sz="16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8E6656-1CE3-492D-B9FE-A870D97B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4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composition and heterogeneity in cell cycle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8402B8-56BE-4AFC-85A0-61D6E084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615229-2463-479D-89CC-3B1F7156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0" y="1260000"/>
            <a:ext cx="3600000" cy="36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DEE388-F1F3-44D6-97D8-346CED9C65FD}"/>
              </a:ext>
            </a:extLst>
          </p:cNvPr>
          <p:cNvSpPr txBox="1"/>
          <p:nvPr/>
        </p:nvSpPr>
        <p:spPr>
          <a:xfrm>
            <a:off x="523180" y="4860000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Error bars mean SD (across plates)</a:t>
            </a:r>
            <a:endParaRPr lang="zh-CN" altLang="en-US" sz="16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F8A01-3018-4F06-B170-46C6F1EC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87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Collagens are representative signature genes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DEA648-DE2E-4585-B119-3715F16D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53E932-5D3A-4E74-B995-CEF7C2E5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FC9E46-9C61-4B2E-836C-B59852658F67}"/>
              </a:ext>
            </a:extLst>
          </p:cNvPr>
          <p:cNvSpPr txBox="1"/>
          <p:nvPr/>
        </p:nvSpPr>
        <p:spPr>
          <a:xfrm>
            <a:off x="523180" y="4860000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Fisher's exact test (*** means p &lt; 0.001)</a:t>
            </a:r>
            <a:endParaRPr lang="zh-CN" altLang="en-US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BF2530-15A8-4BEC-9C67-2E35D24C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96D68A-BBF0-4700-8AFB-75687429BFF0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Differentially expressed genes are enriched for collagens.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90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of cell types in the previous work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67D332-54BD-4FB3-BB83-8C282326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" y="1260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336F8A-C050-4B8A-A677-20DABCAC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1E122A-AD51-498E-B796-1B613B8A55FB}"/>
              </a:ext>
            </a:extLst>
          </p:cNvPr>
          <p:cNvSpPr txBox="1"/>
          <p:nvPr/>
        </p:nvSpPr>
        <p:spPr>
          <a:xfrm>
            <a:off x="520820" y="6421717"/>
            <a:ext cx="441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Gao S </a:t>
            </a:r>
            <a:r>
              <a:rPr lang="en-US" altLang="zh-CN" sz="1600" i="1" dirty="0"/>
              <a:t>et al.</a:t>
            </a:r>
            <a:r>
              <a:rPr lang="en-US" altLang="zh-CN" sz="1600" dirty="0"/>
              <a:t>, </a:t>
            </a:r>
            <a:r>
              <a:rPr lang="en-US" altLang="zh-CN" sz="1600" i="1" dirty="0"/>
              <a:t>Nat Cell Biol</a:t>
            </a:r>
            <a:r>
              <a:rPr lang="en-US" altLang="zh-CN" sz="1600" dirty="0"/>
              <a:t>, 2018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87712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8872</TotalTime>
  <Words>843</Words>
  <Application>Microsoft Office PowerPoint</Application>
  <PresentationFormat>全屏显示(4:3)</PresentationFormat>
  <Paragraphs>155</Paragraphs>
  <Slides>38</Slides>
  <Notes>13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宋体</vt:lpstr>
      <vt:lpstr>Arial</vt:lpstr>
      <vt:lpstr>Calibri</vt:lpstr>
      <vt:lpstr>Calibri Light</vt:lpstr>
      <vt:lpstr>回顾</vt:lpstr>
      <vt:lpstr>The single-cell transcriptome landscape across human tissues</vt:lpstr>
      <vt:lpstr>Content</vt:lpstr>
      <vt:lpstr>Single-cell sequencing for the human tissues</vt:lpstr>
      <vt:lpstr>Quality control (QC) of cells</vt:lpstr>
      <vt:lpstr>1. Esophagus (食道)</vt:lpstr>
      <vt:lpstr>Expression of signature genes</vt:lpstr>
      <vt:lpstr>Cell type composition and heterogeneity in cell cycle</vt:lpstr>
      <vt:lpstr>Collagens are representative signature genes</vt:lpstr>
      <vt:lpstr>Comparison of cell types in the previous work</vt:lpstr>
      <vt:lpstr>The transcriptional regulatory network</vt:lpstr>
      <vt:lpstr>TFs don’t capture the pattern of the whole transcriptome</vt:lpstr>
      <vt:lpstr>TFs don’t capture the pattern of the whole transcriptome</vt:lpstr>
      <vt:lpstr>The two modes of transcriptional regulation</vt:lpstr>
      <vt:lpstr>Spatial trajectory (epithelial-mesenchymal)</vt:lpstr>
      <vt:lpstr>2. Stomach (胃)</vt:lpstr>
      <vt:lpstr>Expression of signature genes</vt:lpstr>
      <vt:lpstr>Comparison of cell types in the previous work</vt:lpstr>
      <vt:lpstr>Cell type composition</vt:lpstr>
      <vt:lpstr>3. Small intestine (SI) (小肠)</vt:lpstr>
      <vt:lpstr>Expression of signature genes</vt:lpstr>
      <vt:lpstr>Cell type identification of small intestine</vt:lpstr>
      <vt:lpstr>Comparison of cell types in the previous work</vt:lpstr>
      <vt:lpstr>Cell type composition</vt:lpstr>
      <vt:lpstr>4. Large intestine (LI) (大肠)</vt:lpstr>
      <vt:lpstr>Expression of signature genes</vt:lpstr>
      <vt:lpstr>Cell type composition</vt:lpstr>
      <vt:lpstr>Comparison of cell types in the previous work</vt:lpstr>
      <vt:lpstr>5. Ovary (卵巢)</vt:lpstr>
      <vt:lpstr>Expression of signature genes</vt:lpstr>
      <vt:lpstr>Heterogeneity in cell cycle</vt:lpstr>
      <vt:lpstr>Cell type composition</vt:lpstr>
      <vt:lpstr>Comparison of cell types in the previous work</vt:lpstr>
      <vt:lpstr>The robustness of module identification</vt:lpstr>
      <vt:lpstr>The robustness of module identification</vt:lpstr>
      <vt:lpstr>Module identification in PROM1+ cells in stomach</vt:lpstr>
      <vt:lpstr>Module identification in PROM1+ cells in stomach</vt:lpstr>
      <vt:lpstr>Module identification in PROM1+ cells in stomach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Malbac-DT analysis pipeline</dc:title>
  <dc:creator>Feng Tian</dc:creator>
  <cp:lastModifiedBy>Tian Feng</cp:lastModifiedBy>
  <cp:revision>1095</cp:revision>
  <dcterms:created xsi:type="dcterms:W3CDTF">2017-07-14T15:11:14Z</dcterms:created>
  <dcterms:modified xsi:type="dcterms:W3CDTF">2019-04-17T15:52:28Z</dcterms:modified>
</cp:coreProperties>
</file>